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300"/>
  </p:normalViewPr>
  <p:slideViewPr>
    <p:cSldViewPr snapToGrid="0" snapToObjects="1">
      <p:cViewPr>
        <p:scale>
          <a:sx n="84" d="100"/>
          <a:sy n="84" d="100"/>
        </p:scale>
        <p:origin x="-96" y="-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3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7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44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7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00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3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95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6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1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C977-8433-4E48-91AC-7B9DC506E192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AF4F-BF48-5F4D-9D36-AAB1358D564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s://erraphis.univ-tlse2.fr/" TargetMode="External"/><Relationship Id="rId12" Type="http://schemas.openxmlformats.org/officeDocument/2006/relationships/hyperlink" Target="https://durkheim.u-bordeaux.fr/" TargetMode="External"/><Relationship Id="rId13" Type="http://schemas.openxmlformats.org/officeDocument/2006/relationships/hyperlink" Target="https://cerfaps.u-bordeaux.fr/Equipe/Membres" TargetMode="External"/><Relationship Id="rId14" Type="http://schemas.openxmlformats.org/officeDocument/2006/relationships/hyperlink" Target="http://ethos.ucad.sn/index.php?option=com_content&amp;view=article&amp;id=11&amp;Itemid=26" TargetMode="External"/><Relationship Id="rId15" Type="http://schemas.openxmlformats.org/officeDocument/2006/relationships/hyperlink" Target="https://movida.hypotheses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lps-dt.univ-tlse2.fr/accueil/navigation/psychologie-du-developpement-de-la-personne-cultures-et-lien-social/psychologie-du-developpement-de-la-personne-cultures-et-lien-social-201079.kjsp?RH=ACCUEIL_PDPS" TargetMode="External"/><Relationship Id="rId4" Type="http://schemas.openxmlformats.org/officeDocument/2006/relationships/hyperlink" Target="https://efts.univ-tlse2.fr/" TargetMode="External"/><Relationship Id="rId5" Type="http://schemas.openxmlformats.org/officeDocument/2006/relationships/hyperlink" Target="https://labpsy.u-bordeaux.fr/" TargetMode="External"/><Relationship Id="rId6" Type="http://schemas.openxmlformats.org/officeDocument/2006/relationships/hyperlink" Target="http://cren.univ-nantes.fr/" TargetMode="External"/><Relationship Id="rId7" Type="http://schemas.openxmlformats.org/officeDocument/2006/relationships/hyperlink" Target="https://qualitepetiteenfance.uqam.ca/" TargetMode="External"/><Relationship Id="rId8" Type="http://schemas.openxmlformats.org/officeDocument/2006/relationships/hyperlink" Target="https://disecuqo.com/" TargetMode="External"/><Relationship Id="rId9" Type="http://schemas.openxmlformats.org/officeDocument/2006/relationships/hyperlink" Target="http://www.univ-orleans.fr/fr/inspe/recherche/equipe-de-recherche-contextes-et-acteurs-de-leducation-ea7493" TargetMode="External"/><Relationship Id="rId10" Type="http://schemas.openxmlformats.org/officeDocument/2006/relationships/hyperlink" Target="https://framespa.univ-tlse2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598126" y="2598136"/>
            <a:ext cx="2967331" cy="126709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827" y="2670616"/>
            <a:ext cx="2261045" cy="1083638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169813" y="143691"/>
            <a:ext cx="4734014" cy="2233456"/>
          </a:xfrm>
          <a:prstGeom prst="roundRect">
            <a:avLst/>
          </a:prstGeom>
          <a:solidFill>
            <a:srgbClr val="5B9D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endParaRPr lang="fr-FR" sz="1600" b="1" dirty="0" smtClean="0"/>
          </a:p>
          <a:p>
            <a:pPr algn="ctr">
              <a:spcAft>
                <a:spcPts val="400"/>
              </a:spcAft>
            </a:pPr>
            <a:r>
              <a:rPr lang="fr-FR" sz="1600" b="1" dirty="0" smtClean="0">
                <a:solidFill>
                  <a:schemeClr val="tx1"/>
                </a:solidFill>
              </a:rPr>
              <a:t>3 Laboratoires fondateurs :</a:t>
            </a:r>
          </a:p>
          <a:p>
            <a:pPr algn="ctr">
              <a:spcAft>
                <a:spcPts val="400"/>
              </a:spcAft>
            </a:pPr>
            <a:r>
              <a:rPr lang="fr-FR" sz="1600" dirty="0" smtClean="0"/>
              <a:t>- </a:t>
            </a:r>
            <a:r>
              <a:rPr lang="fr-FR" sz="1600" b="1" dirty="0" smtClean="0"/>
              <a:t>Laboratoire de Psychologie de la Socialisation </a:t>
            </a:r>
            <a:r>
              <a:rPr lang="fr-FR" sz="1600" dirty="0" smtClean="0"/>
              <a:t>(</a:t>
            </a:r>
            <a:r>
              <a:rPr lang="fr-FR" sz="1600" dirty="0" smtClean="0">
                <a:hlinkClick r:id="rId3"/>
              </a:rPr>
              <a:t>LPS-DT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1697) </a:t>
            </a:r>
            <a:r>
              <a:rPr lang="mr-IN" sz="1600" dirty="0" smtClean="0"/>
              <a:t>–</a:t>
            </a:r>
            <a:r>
              <a:rPr lang="fr-FR" sz="1600" dirty="0" smtClean="0"/>
              <a:t> Toulouse</a:t>
            </a:r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Education, Formation, Travail, Savoirs </a:t>
            </a:r>
          </a:p>
          <a:p>
            <a:pPr algn="ctr">
              <a:spcAft>
                <a:spcPts val="400"/>
              </a:spcAft>
            </a:pPr>
            <a:r>
              <a:rPr lang="fr-FR" sz="1600" dirty="0" smtClean="0"/>
              <a:t>(UMR </a:t>
            </a:r>
            <a:r>
              <a:rPr lang="mr-IN" sz="1600" dirty="0" smtClean="0"/>
              <a:t>–</a:t>
            </a:r>
            <a:r>
              <a:rPr lang="fr-FR" sz="1600" dirty="0" smtClean="0"/>
              <a:t> </a:t>
            </a:r>
            <a:r>
              <a:rPr lang="fr-FR" sz="1600" dirty="0" smtClean="0">
                <a:hlinkClick r:id="rId4"/>
              </a:rPr>
              <a:t>EFTS</a:t>
            </a:r>
            <a:r>
              <a:rPr lang="fr-FR" sz="1600" dirty="0" smtClean="0"/>
              <a:t>) - Toulouse </a:t>
            </a:r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Laboratoire de Psychologie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5"/>
              </a:rPr>
              <a:t>LabPsy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4139) - Bordeaux</a:t>
            </a:r>
          </a:p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165776" y="104500"/>
            <a:ext cx="6812867" cy="227264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4</a:t>
            </a:r>
            <a:r>
              <a:rPr lang="fr-FR" sz="1600" b="1" dirty="0" smtClean="0">
                <a:solidFill>
                  <a:schemeClr val="tx1"/>
                </a:solidFill>
              </a:rPr>
              <a:t> Laboratoires de Psychologie et Sciences de l’éducation :</a:t>
            </a:r>
          </a:p>
          <a:p>
            <a:pPr algn="ctr"/>
            <a:endParaRPr lang="fr-FR" sz="400" dirty="0"/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Centre de Recherche en Education de Nantes </a:t>
            </a:r>
            <a:r>
              <a:rPr lang="fr-FR" sz="1600" dirty="0" smtClean="0"/>
              <a:t>(</a:t>
            </a:r>
            <a:r>
              <a:rPr lang="fr-FR" sz="1600" dirty="0" smtClean="0">
                <a:hlinkClick r:id="rId6"/>
              </a:rPr>
              <a:t>CREN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2661) - Nantes</a:t>
            </a:r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Equipe de recherche Qualité des contextes éducatifs de la petite enfance</a:t>
            </a:r>
            <a:r>
              <a:rPr lang="fr-FR" sz="1600" dirty="0" smtClean="0"/>
              <a:t> ( </a:t>
            </a:r>
            <a:r>
              <a:rPr lang="fr-FR" sz="1600" dirty="0" smtClean="0">
                <a:hlinkClick r:id="rId7"/>
              </a:rPr>
              <a:t>CREPI</a:t>
            </a:r>
            <a:r>
              <a:rPr lang="fr-FR" sz="1600" dirty="0" smtClean="0"/>
              <a:t> -  UQO) </a:t>
            </a:r>
            <a:r>
              <a:rPr lang="mr-IN" sz="1600" dirty="0" smtClean="0"/>
              <a:t>–</a:t>
            </a:r>
            <a:r>
              <a:rPr lang="fr-FR" sz="1600" dirty="0" smtClean="0"/>
              <a:t> Québec</a:t>
            </a:r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Equipe de recherche sur la Diversité Scolaire et l’Education Citoyenne </a:t>
            </a:r>
            <a:r>
              <a:rPr lang="fr-FR" sz="1600" dirty="0" smtClean="0"/>
              <a:t>(</a:t>
            </a:r>
            <a:r>
              <a:rPr lang="fr-FR" sz="1600" dirty="0" smtClean="0">
                <a:hlinkClick r:id="rId8"/>
              </a:rPr>
              <a:t>DISEC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UQO) </a:t>
            </a:r>
            <a:r>
              <a:rPr lang="mr-IN" sz="1600" dirty="0" smtClean="0"/>
              <a:t>–</a:t>
            </a:r>
            <a:r>
              <a:rPr lang="fr-FR" sz="1600" dirty="0" smtClean="0"/>
              <a:t> Québec</a:t>
            </a:r>
          </a:p>
          <a:p>
            <a:pPr marL="285750" indent="-285750" algn="ctr">
              <a:buFontTx/>
              <a:buChar char="-"/>
            </a:pPr>
            <a:r>
              <a:rPr lang="fr-FR" sz="1600" b="1" dirty="0" smtClean="0"/>
              <a:t>Equipe de recherche Contextes et Acteurs de l’Education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9"/>
              </a:rPr>
              <a:t>ERCAE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7493) </a:t>
            </a:r>
            <a:r>
              <a:rPr lang="mr-IN" sz="1600" dirty="0" smtClean="0"/>
              <a:t>–</a:t>
            </a:r>
            <a:r>
              <a:rPr lang="fr-FR" sz="1600" dirty="0" smtClean="0"/>
              <a:t> </a:t>
            </a:r>
            <a:r>
              <a:rPr lang="fr-FR" sz="1600" smtClean="0"/>
              <a:t>Université d’Orléans</a:t>
            </a:r>
            <a:endParaRPr lang="fr-FR" sz="16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69812" y="5231040"/>
            <a:ext cx="5789027" cy="14585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fr-FR" sz="1600" b="1" dirty="0" smtClean="0">
                <a:solidFill>
                  <a:schemeClr val="tx1"/>
                </a:solidFill>
              </a:rPr>
              <a:t>1 Laboratoire d’Histoire Moderne : </a:t>
            </a:r>
          </a:p>
          <a:p>
            <a:pPr algn="ctr"/>
            <a:r>
              <a:rPr lang="fr-FR" sz="1600" b="1" dirty="0" smtClean="0"/>
              <a:t>France, Amériques, Espagne: Sociétés, Pouvoirs, Acteurs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0"/>
              </a:rPr>
              <a:t>FRAMESPA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UMR 5136) - Toulouse</a:t>
            </a:r>
            <a:endParaRPr lang="fr-FR" sz="16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217921" y="5231040"/>
            <a:ext cx="5760724" cy="14585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fr-FR" sz="1600" b="1" dirty="0" smtClean="0">
                <a:solidFill>
                  <a:schemeClr val="tx1"/>
                </a:solidFill>
              </a:rPr>
              <a:t>1 Laboratoire de Philosophie : </a:t>
            </a:r>
          </a:p>
          <a:p>
            <a:pPr algn="ctr"/>
            <a:r>
              <a:rPr lang="fr-FR" sz="1600" b="1" dirty="0" smtClean="0"/>
              <a:t>Equipe de Recherche sur les Rationalités Philosophiques et les Savoirs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1"/>
              </a:rPr>
              <a:t>ERRaPhiS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3051) - Toulouse</a:t>
            </a:r>
            <a:endParaRPr lang="fr-FR" sz="16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69813" y="2566560"/>
            <a:ext cx="4262052" cy="246263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fr-FR" sz="1600" b="1" dirty="0" smtClean="0">
                <a:solidFill>
                  <a:schemeClr val="tx1"/>
                </a:solidFill>
              </a:rPr>
              <a:t>2 Laboratoires de Sciences Politiques et de Droits : </a:t>
            </a:r>
          </a:p>
          <a:p>
            <a:pPr marL="171450" indent="-171450" algn="ctr">
              <a:buFontTx/>
              <a:buChar char="-"/>
            </a:pPr>
            <a:r>
              <a:rPr lang="fr-FR" sz="1600" b="1" dirty="0" smtClean="0"/>
              <a:t>Centre Emile Durkheim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2"/>
              </a:rPr>
              <a:t>CED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UMR5116) - Bordeaux</a:t>
            </a:r>
          </a:p>
          <a:p>
            <a:pPr marL="171450" indent="-171450" algn="ctr">
              <a:buFontTx/>
              <a:buChar char="-"/>
            </a:pPr>
            <a:r>
              <a:rPr lang="fr-FR" sz="1600" b="1" dirty="0" smtClean="0"/>
              <a:t>Centre</a:t>
            </a:r>
            <a:r>
              <a:rPr lang="fr-FR" sz="1600" b="1" baseline="0" dirty="0" smtClean="0"/>
              <a:t> Européen d’études et de </a:t>
            </a:r>
            <a:r>
              <a:rPr lang="fr-FR" sz="1600" b="1" dirty="0"/>
              <a:t>R</a:t>
            </a:r>
            <a:r>
              <a:rPr lang="fr-FR" sz="1600" b="1" baseline="0" dirty="0" smtClean="0"/>
              <a:t>echerches en droit des Familles,</a:t>
            </a:r>
            <a:r>
              <a:rPr lang="fr-FR" sz="1600" b="1" dirty="0" smtClean="0"/>
              <a:t> des Assurances,</a:t>
            </a:r>
            <a:r>
              <a:rPr lang="fr-FR" sz="1600" b="1" baseline="0" dirty="0" smtClean="0"/>
              <a:t> des </a:t>
            </a:r>
            <a:r>
              <a:rPr lang="fr-FR" sz="1600" b="1" dirty="0" smtClean="0"/>
              <a:t>P</a:t>
            </a:r>
            <a:r>
              <a:rPr lang="fr-FR" sz="1600" b="1" baseline="0" dirty="0" smtClean="0"/>
              <a:t>erson</a:t>
            </a:r>
            <a:r>
              <a:rPr lang="fr-FR" sz="1600" baseline="0" dirty="0" smtClean="0"/>
              <a:t>n</a:t>
            </a:r>
            <a:r>
              <a:rPr lang="fr-FR" sz="1600" b="1" baseline="0" dirty="0" smtClean="0"/>
              <a:t>es</a:t>
            </a:r>
            <a:r>
              <a:rPr lang="fr-FR" sz="1600" b="1" dirty="0" smtClean="0"/>
              <a:t> et de la Santé</a:t>
            </a:r>
            <a:r>
              <a:rPr lang="fr-FR" sz="1600" dirty="0" smtClean="0"/>
              <a:t>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3"/>
              </a:rPr>
              <a:t>CERFAPS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EA 4600) - Bordeaux</a:t>
            </a:r>
            <a:endParaRPr lang="fr-FR" sz="1600" baseline="0" dirty="0" smtClean="0"/>
          </a:p>
        </p:txBody>
      </p:sp>
      <p:sp>
        <p:nvSpPr>
          <p:cNvPr id="12" name="Rectangle à coins arrondis 11"/>
          <p:cNvSpPr/>
          <p:nvPr/>
        </p:nvSpPr>
        <p:spPr>
          <a:xfrm>
            <a:off x="4598126" y="4086036"/>
            <a:ext cx="2967331" cy="94316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Des acteurs de terrains et professionnels de l’éducation:</a:t>
            </a:r>
          </a:p>
          <a:p>
            <a:pPr algn="ctr"/>
            <a:r>
              <a:rPr lang="fr-FR" sz="1600" dirty="0" smtClean="0"/>
              <a:t>Enseignants, élus, bénévoles associatifs</a:t>
            </a:r>
            <a:endParaRPr lang="fr-FR" sz="16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726092" y="2566560"/>
            <a:ext cx="4252550" cy="246263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fr-FR" sz="1600" b="1" dirty="0" smtClean="0">
                <a:solidFill>
                  <a:schemeClr val="tx1"/>
                </a:solidFill>
              </a:rPr>
              <a:t>2 Laboratoires de Sociologie : </a:t>
            </a:r>
          </a:p>
          <a:p>
            <a:pPr marL="171450" indent="-171450" algn="ctr">
              <a:buFontTx/>
              <a:buChar char="-"/>
            </a:pPr>
            <a:r>
              <a:rPr lang="fr-FR" sz="1600" b="1" dirty="0" smtClean="0"/>
              <a:t>Laboratoire de Sociologie, Anthropologie et Psychologie Sociale</a:t>
            </a:r>
            <a:r>
              <a:rPr lang="fr-FR" sz="1600" dirty="0" smtClean="0"/>
              <a:t>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4"/>
              </a:rPr>
              <a:t>LASAP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UCAD) </a:t>
            </a:r>
            <a:r>
              <a:rPr lang="mr-IN" sz="1600" dirty="0" smtClean="0"/>
              <a:t>–</a:t>
            </a:r>
            <a:r>
              <a:rPr lang="fr-FR" sz="1600" dirty="0" smtClean="0"/>
              <a:t> Dakar</a:t>
            </a:r>
          </a:p>
          <a:p>
            <a:pPr marL="171450" indent="-171450" algn="ctr">
              <a:buFontTx/>
              <a:buChar char="-"/>
            </a:pPr>
            <a:r>
              <a:rPr lang="fr-FR" sz="1600" b="1" dirty="0" smtClean="0"/>
              <a:t>Le laboratoire mixte international de recherche Mobilités, Voyages, Innovations et Dynamiques dans les Afriques Méditerranéenne et Subsahariennes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smtClean="0">
                <a:hlinkClick r:id="rId15"/>
              </a:rPr>
              <a:t>MOVIDA</a:t>
            </a:r>
            <a:r>
              <a:rPr lang="fr-FR" sz="1600" dirty="0" smtClean="0"/>
              <a:t> </a:t>
            </a:r>
            <a:r>
              <a:rPr lang="mr-IN" sz="1600" dirty="0" smtClean="0"/>
              <a:t>–</a:t>
            </a:r>
            <a:r>
              <a:rPr lang="fr-FR" sz="1600" dirty="0" smtClean="0"/>
              <a:t> UGB) </a:t>
            </a:r>
            <a:r>
              <a:rPr lang="mr-IN" sz="1600" dirty="0" smtClean="0"/>
              <a:t>–</a:t>
            </a:r>
            <a:r>
              <a:rPr lang="fr-FR" sz="1600" dirty="0" smtClean="0"/>
              <a:t> St Louis du Sénégal</a:t>
            </a:r>
            <a:endParaRPr lang="fr-FR" sz="16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4323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278</Words>
  <Application>Microsoft Macintosh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15</cp:revision>
  <cp:lastPrinted>2019-09-27T09:59:40Z</cp:lastPrinted>
  <dcterms:created xsi:type="dcterms:W3CDTF">2019-09-27T08:18:06Z</dcterms:created>
  <dcterms:modified xsi:type="dcterms:W3CDTF">2020-02-25T12:52:43Z</dcterms:modified>
</cp:coreProperties>
</file>